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99" r:id="rId3"/>
    <p:sldId id="294" r:id="rId4"/>
    <p:sldId id="288" r:id="rId5"/>
    <p:sldId id="289" r:id="rId6"/>
    <p:sldId id="290" r:id="rId7"/>
    <p:sldId id="262" r:id="rId8"/>
    <p:sldId id="305" r:id="rId9"/>
    <p:sldId id="306" r:id="rId10"/>
    <p:sldId id="257" r:id="rId11"/>
    <p:sldId id="292" r:id="rId12"/>
    <p:sldId id="296" r:id="rId13"/>
    <p:sldId id="264" r:id="rId14"/>
    <p:sldId id="270" r:id="rId15"/>
    <p:sldId id="271" r:id="rId16"/>
    <p:sldId id="272" r:id="rId17"/>
    <p:sldId id="273" r:id="rId18"/>
    <p:sldId id="274" r:id="rId19"/>
    <p:sldId id="275" r:id="rId20"/>
    <p:sldId id="281" r:id="rId21"/>
    <p:sldId id="27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29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35" autoAdjust="0"/>
    <p:restoredTop sz="94660"/>
  </p:normalViewPr>
  <p:slideViewPr>
    <p:cSldViewPr snapToGrid="0">
      <p:cViewPr>
        <p:scale>
          <a:sx n="100" d="100"/>
          <a:sy n="100" d="100"/>
        </p:scale>
        <p:origin x="270" y="15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2DEA3-BD1D-4942-8B05-3324A8E24D4E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6382A-473F-41B2-9A87-64F7EA63F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04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c8e6eae590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c8e6eae590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20A29-7373-41AA-BF71-E7B44DB93D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6AC27A-9D71-4CDB-AA8E-FE6EF9EDF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F16F9-97F4-4787-9573-983045D6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19944-33E1-48C3-9111-2494141B6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51598-2DE2-48F8-AF80-F1DE6768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80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1462B-B076-405B-AA7C-1E200F49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CC343A-181D-4E05-B884-3130CD77F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BF863-EA65-4128-B051-5B59C50D2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9CE75F-C5B4-4A2F-9817-9B299621D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F4A233-026F-4CCD-91F5-2C22CD335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21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100C04-E445-4F04-9FD8-B746BD8C87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66860D-837E-4E49-A03D-D09851EE0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576C83-FDED-4A50-BEED-18D7354C2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F4F8AD-BFFC-4F81-959B-32C025349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F79737-8CC8-493E-94FC-5A9B513A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875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1_빈 화면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930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69A83-E81B-414E-AF5B-14DE2EB7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8B79B5-2A34-4B5F-92F8-1E02A926F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99A17-47B0-4E38-A44A-2764486E4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A9E273-A2BD-4829-991B-ABFE0AC1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654046-A542-4BAD-9DB9-BA95B7A1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33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43DA9D9-D49A-4245-AB02-BDDB5D7C3F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3733DA0-4AB6-431D-944A-5BE2A5B1C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8BB8811-A4E5-493E-B053-C06A7FADB6F0}"/>
              </a:ext>
            </a:extLst>
          </p:cNvPr>
          <p:cNvCxnSpPr/>
          <p:nvPr userDrawn="1"/>
        </p:nvCxnSpPr>
        <p:spPr>
          <a:xfrm>
            <a:off x="838200" y="4949190"/>
            <a:ext cx="10515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812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F497F-4C9A-4842-BA94-A176664B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36E5B7-2AAE-436C-AF53-A21BB3B01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19D743-B4E2-4585-8AE4-47417B46E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48F5F0-7600-40E5-8CAF-686D65F05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8AA0D8-13C9-4389-9A6C-D44C47D69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0F6DC7-32FD-4ABE-BA31-80EC723C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1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79A9B-F6C6-4D87-A191-0139BCAE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5828C7-7CDD-44E5-960E-942EE4C90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DF345B-5B1D-4BB0-9F0E-2258E4A19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4B806D-550F-4F81-9579-B25A42F793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82DE51-30F4-4BEE-B033-C3C14E7A4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A75BDF-9E57-406E-ADC4-74DB9206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782AD6-7BBA-4121-BB1B-9A51E2E15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FE44375-D42F-4576-A326-A9632434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19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9B11C-0EFD-4AC8-BF1B-3886DE083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40BCC2-03DB-4F46-A4D8-24F4963C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E4B762-5BFB-42A2-99F0-B410AB8E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312656-5231-4A71-B6F8-DA5F751F5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1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D03A434-3707-4A63-99F2-35A5E728BAC7}"/>
              </a:ext>
            </a:extLst>
          </p:cNvPr>
          <p:cNvCxnSpPr>
            <a:cxnSpLocks/>
          </p:cNvCxnSpPr>
          <p:nvPr userDrawn="1"/>
        </p:nvCxnSpPr>
        <p:spPr>
          <a:xfrm>
            <a:off x="470452" y="443244"/>
            <a:ext cx="1125109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>
            <a:extLst>
              <a:ext uri="{FF2B5EF4-FFF2-40B4-BE49-F238E27FC236}">
                <a16:creationId xmlns:a16="http://schemas.microsoft.com/office/drawing/2014/main" id="{80F5BBE1-23F2-4FA5-87BB-EFCA683F6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52" y="570866"/>
            <a:ext cx="10515600" cy="469264"/>
          </a:xfrm>
        </p:spPr>
        <p:txBody>
          <a:bodyPr>
            <a:normAutofit/>
          </a:bodyPr>
          <a:lstStyle>
            <a:lvl1pPr>
              <a:defRPr sz="20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6419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7E5EA7-E283-4DBD-837D-F7E155EB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EBB13D-E42A-46A9-BC68-B1082E2B7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4F2939-FAF8-462F-94D5-D56F75C71D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D742F8-D2F6-4D75-A3A3-295DE5CB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111C2D-1DAA-4C17-A6A8-B2021DB13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2EB8EE-E51E-4416-8599-3B56ED9F8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66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3720C-A161-4114-A8AB-ECC7C665C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4E317F-91F2-409C-A825-4B202705B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C73679-33F4-4094-9E62-FDBC3A7CD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4162F2-A1FC-4B87-9F39-0659CDE24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CE8113-A0CF-4AA5-8AD5-859A5415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64A22A-EF14-4010-ACBB-6D0FD4D9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08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961343-835B-4F48-832F-2C3231B2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50E3CC-82C4-4CFF-9652-9F8AFB0D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2BF3C-8437-4022-8A17-092B55F25A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F6E61-E62A-4A51-9E55-D34EC375C295}" type="datetimeFigureOut">
              <a:rPr lang="ko-KR" altLang="en-US" smtClean="0"/>
              <a:t>2023-01-08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47AB3B-C75E-4817-BF9D-3F47E3C1A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12CF28-2CDF-428A-A9D7-D86B7B35C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A7EBF-F041-4AF3-9418-C381DEA82C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95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52A192-F66C-48F2-B1C8-797DD15A48C9}"/>
              </a:ext>
            </a:extLst>
          </p:cNvPr>
          <p:cNvSpPr txBox="1"/>
          <p:nvPr/>
        </p:nvSpPr>
        <p:spPr>
          <a:xfrm>
            <a:off x="3607980" y="2406002"/>
            <a:ext cx="4976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손안의 </a:t>
            </a:r>
            <a:r>
              <a:rPr lang="en-US" altLang="ko-KR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AI </a:t>
            </a:r>
            <a:r>
              <a:rPr lang="ko-KR" altLang="en-US" sz="32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코칭 트레이너</a:t>
            </a:r>
            <a:endParaRPr lang="en-US" altLang="ko-KR" sz="3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508220-9B2F-4307-838A-33324493FE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26"/>
          <a:stretch/>
        </p:blipFill>
        <p:spPr>
          <a:xfrm>
            <a:off x="5214936" y="3227380"/>
            <a:ext cx="1762125" cy="1279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72B8A5-9F6A-4BEC-824E-8D49D6802B25}"/>
              </a:ext>
            </a:extLst>
          </p:cNvPr>
          <p:cNvSpPr txBox="1"/>
          <p:nvPr/>
        </p:nvSpPr>
        <p:spPr>
          <a:xfrm>
            <a:off x="1361661" y="6023113"/>
            <a:ext cx="9631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노민경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박소정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전유진</a:t>
            </a:r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전정훈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3C5FDE-934E-4C50-A066-24C281B20A1D}"/>
              </a:ext>
            </a:extLst>
          </p:cNvPr>
          <p:cNvSpPr/>
          <p:nvPr/>
        </p:nvSpPr>
        <p:spPr>
          <a:xfrm>
            <a:off x="308610" y="342900"/>
            <a:ext cx="11555730" cy="6252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63463-7784-4CB7-A5A5-8C036046AE39}"/>
              </a:ext>
            </a:extLst>
          </p:cNvPr>
          <p:cNvSpPr txBox="1"/>
          <p:nvPr/>
        </p:nvSpPr>
        <p:spPr>
          <a:xfrm>
            <a:off x="647700" y="679450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ko-KR" altLang="en-US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기획서</a:t>
            </a:r>
            <a:r>
              <a:rPr lang="en-US" alt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452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CD9CB1-D22E-493C-9EF7-8B7AE9B04CD8}"/>
              </a:ext>
            </a:extLst>
          </p:cNvPr>
          <p:cNvSpPr txBox="1"/>
          <p:nvPr/>
        </p:nvSpPr>
        <p:spPr>
          <a:xfrm>
            <a:off x="529767" y="648586"/>
            <a:ext cx="7985051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</a:t>
            </a:r>
            <a:endParaRPr lang="en-US" altLang="ko-KR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0AD2E6-ED45-44D2-8F40-650C6C27ED48}"/>
              </a:ext>
            </a:extLst>
          </p:cNvPr>
          <p:cNvSpPr/>
          <p:nvPr/>
        </p:nvSpPr>
        <p:spPr>
          <a:xfrm>
            <a:off x="895218" y="3201555"/>
            <a:ext cx="1866900" cy="280681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E9CD51A-F1D4-4FA2-B40A-BE8EDB367A40}"/>
              </a:ext>
            </a:extLst>
          </p:cNvPr>
          <p:cNvSpPr/>
          <p:nvPr/>
        </p:nvSpPr>
        <p:spPr>
          <a:xfrm>
            <a:off x="3331593" y="2135244"/>
            <a:ext cx="2179320" cy="3175635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9F682CC-2A85-449D-9E16-E241C1659A2C}"/>
              </a:ext>
            </a:extLst>
          </p:cNvPr>
          <p:cNvSpPr/>
          <p:nvPr/>
        </p:nvSpPr>
        <p:spPr>
          <a:xfrm>
            <a:off x="3792603" y="1902834"/>
            <a:ext cx="1257300" cy="46482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Web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A90F35-183E-4F4C-99F5-4D3152D39E6F}"/>
              </a:ext>
            </a:extLst>
          </p:cNvPr>
          <p:cNvSpPr/>
          <p:nvPr/>
        </p:nvSpPr>
        <p:spPr>
          <a:xfrm>
            <a:off x="5759385" y="1399870"/>
            <a:ext cx="3162566" cy="113157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B1D777-F90F-448A-9A0B-3B52D8AA1159}"/>
              </a:ext>
            </a:extLst>
          </p:cNvPr>
          <p:cNvSpPr/>
          <p:nvPr/>
        </p:nvSpPr>
        <p:spPr>
          <a:xfrm>
            <a:off x="6712018" y="1133817"/>
            <a:ext cx="1257300" cy="46482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</a:t>
            </a:r>
            <a:r>
              <a:rPr lang="ko-KR" altLang="en-US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API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29C9E52-624E-45F1-8C6C-7656C88A18AA}"/>
              </a:ext>
            </a:extLst>
          </p:cNvPr>
          <p:cNvSpPr/>
          <p:nvPr/>
        </p:nvSpPr>
        <p:spPr>
          <a:xfrm>
            <a:off x="6689025" y="3003403"/>
            <a:ext cx="1257300" cy="113157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ADE030-D884-4004-923B-EB7906CD4C0C}"/>
              </a:ext>
            </a:extLst>
          </p:cNvPr>
          <p:cNvSpPr/>
          <p:nvPr/>
        </p:nvSpPr>
        <p:spPr>
          <a:xfrm>
            <a:off x="6316410" y="4695422"/>
            <a:ext cx="1958627" cy="1131570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3D58846-78E1-491C-A66B-CADB202A21DB}"/>
              </a:ext>
            </a:extLst>
          </p:cNvPr>
          <p:cNvSpPr/>
          <p:nvPr/>
        </p:nvSpPr>
        <p:spPr>
          <a:xfrm>
            <a:off x="6830061" y="2800455"/>
            <a:ext cx="975227" cy="357049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F738C7B-9382-4556-8055-7EF14B617FD6}"/>
              </a:ext>
            </a:extLst>
          </p:cNvPr>
          <p:cNvSpPr/>
          <p:nvPr/>
        </p:nvSpPr>
        <p:spPr>
          <a:xfrm>
            <a:off x="6750904" y="4463012"/>
            <a:ext cx="1257300" cy="46482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collaboration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950836D-772A-4D99-A8A3-52551554AE07}"/>
              </a:ext>
            </a:extLst>
          </p:cNvPr>
          <p:cNvSpPr/>
          <p:nvPr/>
        </p:nvSpPr>
        <p:spPr>
          <a:xfrm>
            <a:off x="952500" y="1284556"/>
            <a:ext cx="1809617" cy="1521021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97B67E3-A885-48A4-981A-95F9904CB622}"/>
              </a:ext>
            </a:extLst>
          </p:cNvPr>
          <p:cNvSpPr/>
          <p:nvPr/>
        </p:nvSpPr>
        <p:spPr>
          <a:xfrm>
            <a:off x="1354455" y="1139992"/>
            <a:ext cx="1112520" cy="34895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language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12E9A4B-7575-402E-B0AE-F2AD4F11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35" y="1680534"/>
            <a:ext cx="1658746" cy="9334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04AFAC3-2566-4133-96FF-9CC1DEF5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33" y="3636995"/>
            <a:ext cx="888321" cy="1028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9415ADE-86E6-48AC-A90E-7594B7254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48" y="4886573"/>
            <a:ext cx="869633" cy="86963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86DF458A-6C96-4245-8B46-5F9DB1469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591" y="2272166"/>
            <a:ext cx="990600" cy="9906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0139BCE-09F2-445F-8CC1-C155E1D543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603" y="3014784"/>
            <a:ext cx="1325880" cy="72311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9411F0A-4521-418B-995E-0275F5FD3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6769" y="1576190"/>
            <a:ext cx="942042" cy="80149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F9171C6-A42F-4C9C-82B9-6316EEAD49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0388" y="1801585"/>
            <a:ext cx="1569720" cy="426084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F7EA677-5DF9-4E5E-B273-F4843A794A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3623" y="3800214"/>
            <a:ext cx="1191765" cy="113538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3B726AF-7E1E-481D-ABC2-4EDFC7AE20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8504" y="5058468"/>
            <a:ext cx="579386" cy="57938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6AF2FE4-7F0B-499A-93FA-8894569A39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8818" y="5058468"/>
            <a:ext cx="579386" cy="5793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A44A7A8-2D05-47B1-9662-CDEA718E4C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3329" y="3153827"/>
            <a:ext cx="853440" cy="85344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6D08B2E9-F31E-407E-B981-029F26FE3B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37152" y="1829415"/>
            <a:ext cx="1309799" cy="89502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76BD1EB-1AD8-4B66-BE13-2AF840BC73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37118" y="2889071"/>
            <a:ext cx="833991" cy="83399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46F12AD-2A51-477B-B11B-2F18CF8408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8937" y="3918962"/>
            <a:ext cx="1066230" cy="88542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2F8692C-496C-43E5-AD48-641E196E0B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69460" y="4981233"/>
            <a:ext cx="969308" cy="918895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40D8A516-B2D2-4BAB-AE54-94D6CD28EB19}"/>
              </a:ext>
            </a:extLst>
          </p:cNvPr>
          <p:cNvSpPr/>
          <p:nvPr/>
        </p:nvSpPr>
        <p:spPr>
          <a:xfrm>
            <a:off x="9260340" y="1321770"/>
            <a:ext cx="2179320" cy="5013074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C47DD82-E958-48EC-9A16-5C790D816E62}"/>
              </a:ext>
            </a:extLst>
          </p:cNvPr>
          <p:cNvSpPr/>
          <p:nvPr/>
        </p:nvSpPr>
        <p:spPr>
          <a:xfrm>
            <a:off x="9768973" y="1082057"/>
            <a:ext cx="1257300" cy="46482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server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77CEBD1-D083-401E-82AB-E299467EBE09}"/>
              </a:ext>
            </a:extLst>
          </p:cNvPr>
          <p:cNvSpPr/>
          <p:nvPr/>
        </p:nvSpPr>
        <p:spPr>
          <a:xfrm>
            <a:off x="1354455" y="3032283"/>
            <a:ext cx="1112520" cy="348950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IDE</a:t>
            </a:r>
            <a:endParaRPr lang="ko-KR" altLang="en-US" sz="12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35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D1C0108-1052-48C3-93C7-C4AA7510B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47494"/>
              </p:ext>
            </p:extLst>
          </p:nvPr>
        </p:nvGraphicFramePr>
        <p:xfrm>
          <a:off x="535972" y="1226819"/>
          <a:ext cx="11151177" cy="5069203"/>
        </p:xfrm>
        <a:graphic>
          <a:graphicData uri="http://schemas.openxmlformats.org/drawingml/2006/table">
            <a:tbl>
              <a:tblPr/>
              <a:tblGrid>
                <a:gridCol w="748487">
                  <a:extLst>
                    <a:ext uri="{9D8B030D-6E8A-4147-A177-3AD203B41FA5}">
                      <a16:colId xmlns:a16="http://schemas.microsoft.com/office/drawing/2014/main" val="713407393"/>
                    </a:ext>
                  </a:extLst>
                </a:gridCol>
                <a:gridCol w="455289">
                  <a:extLst>
                    <a:ext uri="{9D8B030D-6E8A-4147-A177-3AD203B41FA5}">
                      <a16:colId xmlns:a16="http://schemas.microsoft.com/office/drawing/2014/main" val="3318354391"/>
                    </a:ext>
                  </a:extLst>
                </a:gridCol>
                <a:gridCol w="1013400">
                  <a:extLst>
                    <a:ext uri="{9D8B030D-6E8A-4147-A177-3AD203B41FA5}">
                      <a16:colId xmlns:a16="http://schemas.microsoft.com/office/drawing/2014/main" val="3321468925"/>
                    </a:ext>
                  </a:extLst>
                </a:gridCol>
                <a:gridCol w="226287">
                  <a:extLst>
                    <a:ext uri="{9D8B030D-6E8A-4147-A177-3AD203B41FA5}">
                      <a16:colId xmlns:a16="http://schemas.microsoft.com/office/drawing/2014/main" val="294777893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98622704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21160612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18141146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7068607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43211335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37244826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23137507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46677009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53505474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4684516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52725866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758089486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4322082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38215962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10300278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71572875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3373545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631024940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89720358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75140188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91170624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26170511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49940297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69550739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737519660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8935011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19316983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31974891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82168429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38921626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05455999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643480484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20195158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60222066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40268556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66798708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21963003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583893897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856828334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161884797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67309371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32663671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541289554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823420129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873000161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90343364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561082043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72430324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597410777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770523566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68074867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1202870445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2120366242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492197324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978579380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215058630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964026778"/>
                    </a:ext>
                  </a:extLst>
                </a:gridCol>
                <a:gridCol w="150133">
                  <a:extLst>
                    <a:ext uri="{9D8B030D-6E8A-4147-A177-3AD203B41FA5}">
                      <a16:colId xmlns:a16="http://schemas.microsoft.com/office/drawing/2014/main" val="3298276565"/>
                    </a:ext>
                  </a:extLst>
                </a:gridCol>
              </a:tblGrid>
              <a:tr h="168275">
                <a:tc rowSpan="3" gridSpan="3"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  <a:p>
                      <a:pPr algn="ctr" fontAlgn="t"/>
                      <a:r>
                        <a:rPr lang="ko-KR" altLang="en-US" sz="6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  <a:p>
                      <a:pPr algn="ctr" fontAlgn="t"/>
                      <a:r>
                        <a:rPr lang="ko-KR" altLang="en-US" sz="6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2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2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726614"/>
                  </a:ext>
                </a:extLst>
              </a:tr>
              <a:tr h="168275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주차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095871"/>
                  </a:ext>
                </a:extLst>
              </a:tr>
              <a:tr h="171128">
                <a:tc gridSpan="3" vMerge="1">
                  <a:txBody>
                    <a:bodyPr/>
                    <a:lstStyle/>
                    <a:p>
                      <a:pPr algn="ctr" fontAlgn="t"/>
                      <a:r>
                        <a:rPr lang="ko-KR" altLang="en-US" sz="6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기간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1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19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332959"/>
                  </a:ext>
                </a:extLst>
              </a:tr>
              <a:tr h="171128">
                <a:tc row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기획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주제선정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821892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 수집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502492"/>
                  </a:ext>
                </a:extLst>
              </a:tr>
              <a:tr h="171128">
                <a:tc rowSpan="5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설계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기술 스택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851266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기능명세서 작성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545145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화면설계서 작성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607443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UI 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디자인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10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918865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데이터베이스 설계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227239"/>
                  </a:ext>
                </a:extLst>
              </a:tr>
              <a:tr h="176016">
                <a:tc rowSpan="18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개발</a:t>
                      </a:r>
                    </a:p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Git 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등 개발환경 설정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796702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데이터베이스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310116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프론트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공통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css</a:t>
                      </a:r>
                      <a:endParaRPr lang="ko-KR" altLang="en-US" sz="800" b="0" i="0" u="none" strike="noStrike" dirty="0">
                        <a:solidFill>
                          <a:srgbClr val="323232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622770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공통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html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92975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Navbar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359595"/>
                  </a:ext>
                </a:extLst>
              </a:tr>
              <a:tr h="21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anchovy_common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4942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anchovy_main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588317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anchovy_user</a:t>
                      </a:r>
                      <a:endParaRPr lang="ko-KR" altLang="en-US" sz="2400" dirty="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82307"/>
                  </a:ext>
                </a:extLst>
              </a:tr>
              <a:tr h="2152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anchovy_settings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79151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anchovy_notice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799639"/>
                  </a:ext>
                </a:extLst>
              </a:tr>
              <a:tr h="1682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anchovy_train</a:t>
                      </a:r>
                      <a:endParaRPr lang="ko-KR" altLang="en-US" sz="240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205529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merge</a:t>
                      </a:r>
                      <a:endParaRPr lang="ko-KR" altLang="en-US" sz="2400" dirty="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496257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백엔드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6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957815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모델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카메라 연결</a:t>
                      </a:r>
                      <a:endParaRPr lang="ko-KR" altLang="en-US" sz="800" b="0" i="0" u="none" strike="noStrike" dirty="0">
                        <a:solidFill>
                          <a:srgbClr val="323232"/>
                        </a:solidFill>
                        <a:effectLst/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085436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모델 선정</a:t>
                      </a:r>
                      <a:endParaRPr lang="ko-KR" altLang="en-US" sz="2400" dirty="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388626"/>
                  </a:ext>
                </a:extLst>
              </a:tr>
              <a:tr h="1711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학습</a:t>
                      </a:r>
                      <a:endParaRPr lang="ko-KR" altLang="en-US" sz="2400" dirty="0"/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8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74593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운동하기 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558269"/>
                  </a:ext>
                </a:extLst>
              </a:tr>
              <a:tr h="176016">
                <a:tc vMerge="1"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서버연결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FF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87169"/>
                  </a:ext>
                </a:extLst>
              </a:tr>
              <a:tr h="176016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마무리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최종 테스트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r>
                        <a:rPr lang="ko-KR" altLang="en-US" sz="800" b="0" i="0" u="none" strike="noStrike" dirty="0">
                          <a:solidFill>
                            <a:srgbClr val="323232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　</a:t>
                      </a:r>
                    </a:p>
                  </a:txBody>
                  <a:tcPr marL="5345" marR="5345" marT="5345" marB="0" anchor="ctr">
                    <a:lnL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292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4642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D975CE1-9C70-41B0-A691-7DAE177AE419}"/>
              </a:ext>
            </a:extLst>
          </p:cNvPr>
          <p:cNvSpPr txBox="1"/>
          <p:nvPr/>
        </p:nvSpPr>
        <p:spPr>
          <a:xfrm>
            <a:off x="535972" y="692306"/>
            <a:ext cx="329184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WBS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960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23869-24A2-4CA9-9418-01A57756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2. </a:t>
            </a:r>
            <a:r>
              <a:rPr lang="ko-KR" altLang="en-US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서비스 기획</a:t>
            </a:r>
          </a:p>
        </p:txBody>
      </p:sp>
    </p:spTree>
    <p:extLst>
      <p:ext uri="{BB962C8B-B14F-4D97-AF65-F5344CB8AC3E}">
        <p14:creationId xmlns:p14="http://schemas.microsoft.com/office/powerpoint/2010/main" val="354029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256EEA36-FB9E-4A20-BAE6-175A7C3B63FC}"/>
              </a:ext>
            </a:extLst>
          </p:cNvPr>
          <p:cNvGrpSpPr/>
          <p:nvPr/>
        </p:nvGrpSpPr>
        <p:grpSpPr>
          <a:xfrm>
            <a:off x="759601" y="2163640"/>
            <a:ext cx="1826915" cy="3442625"/>
            <a:chOff x="1161382" y="1814946"/>
            <a:chExt cx="2251210" cy="4088076"/>
          </a:xfrm>
        </p:grpSpPr>
        <p:pic>
          <p:nvPicPr>
            <p:cNvPr id="1026" name="Picture 2" descr="스쿼트, 꾸준히 1년을 했더니...">
              <a:extLst>
                <a:ext uri="{FF2B5EF4-FFF2-40B4-BE49-F238E27FC236}">
                  <a16:creationId xmlns:a16="http://schemas.microsoft.com/office/drawing/2014/main" id="{64D53EFF-6FCA-4953-BBE1-01558220D5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382" y="1814946"/>
              <a:ext cx="2251210" cy="2251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체중 감량 스쿼트 운동 운동 다리, 질경이, 기타, 체력, 스포츠 png | PNGWing">
              <a:extLst>
                <a:ext uri="{FF2B5EF4-FFF2-40B4-BE49-F238E27FC236}">
                  <a16:creationId xmlns:a16="http://schemas.microsoft.com/office/drawing/2014/main" id="{4E8AC206-9EAE-4412-85CE-B85CE981B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382" b="98744" l="435" r="99348">
                          <a14:foregroundMark x1="59130" y1="3478" x2="59783" y2="4251"/>
                          <a14:foregroundMark x1="6848" y1="20580" x2="17500" y2="22222"/>
                          <a14:foregroundMark x1="94565" y1="56135" x2="89130" y2="60193"/>
                          <a14:foregroundMark x1="73587" y1="95362" x2="78152" y2="88696"/>
                          <a14:foregroundMark x1="652" y1="20773" x2="5435" y2="21256"/>
                          <a14:foregroundMark x1="98152" y1="58357" x2="99348" y2="58357"/>
                          <a14:foregroundMark x1="70217" y1="97585" x2="70217" y2="987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169" y="3889683"/>
              <a:ext cx="1789635" cy="2013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9FCA01-813C-4B99-953C-8012C70829C1}"/>
              </a:ext>
            </a:extLst>
          </p:cNvPr>
          <p:cNvGrpSpPr/>
          <p:nvPr/>
        </p:nvGrpSpPr>
        <p:grpSpPr>
          <a:xfrm>
            <a:off x="4455194" y="2079153"/>
            <a:ext cx="3172277" cy="3226886"/>
            <a:chOff x="4261539" y="2003537"/>
            <a:chExt cx="3172277" cy="3226886"/>
          </a:xfrm>
        </p:grpSpPr>
        <p:pic>
          <p:nvPicPr>
            <p:cNvPr id="1034" name="Picture 10" descr="스마트폰, 핸드폰, 스마트폰그림, 손, 핸드폰누끼, 사진,이미지,일러스트,캘리그라피 - pepper83작가">
              <a:extLst>
                <a:ext uri="{FF2B5EF4-FFF2-40B4-BE49-F238E27FC236}">
                  <a16:creationId xmlns:a16="http://schemas.microsoft.com/office/drawing/2014/main" id="{7A6C8F12-B32F-41D0-939D-CC6833547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539" y="2003537"/>
              <a:ext cx="3172277" cy="3226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4E4209D-874E-4D55-A54B-3E11260BF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6193" y="2985692"/>
              <a:ext cx="881063" cy="914401"/>
            </a:xfrm>
            <a:prstGeom prst="rect">
              <a:avLst/>
            </a:prstGeom>
          </p:spPr>
        </p:pic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A1ED3C6-9E2B-450C-B713-1E77A0F5A849}"/>
              </a:ext>
            </a:extLst>
          </p:cNvPr>
          <p:cNvCxnSpPr>
            <a:cxnSpLocks/>
          </p:cNvCxnSpPr>
          <p:nvPr/>
        </p:nvCxnSpPr>
        <p:spPr>
          <a:xfrm>
            <a:off x="2966273" y="3509010"/>
            <a:ext cx="16588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D145C0F-21DE-406E-9EF3-657192FB27D2}"/>
              </a:ext>
            </a:extLst>
          </p:cNvPr>
          <p:cNvCxnSpPr>
            <a:cxnSpLocks/>
          </p:cNvCxnSpPr>
          <p:nvPr/>
        </p:nvCxnSpPr>
        <p:spPr>
          <a:xfrm flipH="1">
            <a:off x="2966273" y="4045205"/>
            <a:ext cx="16588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0595A50-BC63-4F59-B74F-C1CFF2FC9CEA}"/>
              </a:ext>
            </a:extLst>
          </p:cNvPr>
          <p:cNvCxnSpPr>
            <a:cxnSpLocks/>
          </p:cNvCxnSpPr>
          <p:nvPr/>
        </p:nvCxnSpPr>
        <p:spPr>
          <a:xfrm>
            <a:off x="7338683" y="3497580"/>
            <a:ext cx="16588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59067F8-CA72-4AEF-AC80-6ED3418F68AE}"/>
              </a:ext>
            </a:extLst>
          </p:cNvPr>
          <p:cNvCxnSpPr>
            <a:cxnSpLocks/>
          </p:cNvCxnSpPr>
          <p:nvPr/>
        </p:nvCxnSpPr>
        <p:spPr>
          <a:xfrm flipH="1">
            <a:off x="7338683" y="4033775"/>
            <a:ext cx="165880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4FA421A-4D64-4B84-8707-AB882886240F}"/>
              </a:ext>
            </a:extLst>
          </p:cNvPr>
          <p:cNvSpPr txBox="1"/>
          <p:nvPr/>
        </p:nvSpPr>
        <p:spPr>
          <a:xfrm>
            <a:off x="2909031" y="3011799"/>
            <a:ext cx="1792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운동 자세 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006BCD-E241-47D5-9ECA-701524746B53}"/>
              </a:ext>
            </a:extLst>
          </p:cNvPr>
          <p:cNvSpPr txBox="1"/>
          <p:nvPr/>
        </p:nvSpPr>
        <p:spPr>
          <a:xfrm>
            <a:off x="3132035" y="4323981"/>
            <a:ext cx="1452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바른 자세 확인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B5D3C2-FE6F-4DED-B749-39F4CD9F5D6A}"/>
              </a:ext>
            </a:extLst>
          </p:cNvPr>
          <p:cNvSpPr txBox="1"/>
          <p:nvPr/>
        </p:nvSpPr>
        <p:spPr>
          <a:xfrm>
            <a:off x="7401270" y="4235315"/>
            <a:ext cx="161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</a:t>
            </a:r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모델링을 통해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올바른 자세 수치화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614CE1-975A-4519-92D4-5950E191D872}"/>
              </a:ext>
            </a:extLst>
          </p:cNvPr>
          <p:cNvSpPr txBox="1"/>
          <p:nvPr/>
        </p:nvSpPr>
        <p:spPr>
          <a:xfrm>
            <a:off x="7304908" y="3042871"/>
            <a:ext cx="181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 운동 좌표 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69C326-2EFA-45AA-95E3-7D0272F1E97B}"/>
              </a:ext>
            </a:extLst>
          </p:cNvPr>
          <p:cNvSpPr txBox="1"/>
          <p:nvPr/>
        </p:nvSpPr>
        <p:spPr>
          <a:xfrm>
            <a:off x="535972" y="692306"/>
            <a:ext cx="3291840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개념도</a:t>
            </a:r>
          </a:p>
        </p:txBody>
      </p:sp>
      <p:pic>
        <p:nvPicPr>
          <p:cNvPr id="3" name="Picture 2" descr="Server - Free technology icons">
            <a:extLst>
              <a:ext uri="{FF2B5EF4-FFF2-40B4-BE49-F238E27FC236}">
                <a16:creationId xmlns:a16="http://schemas.microsoft.com/office/drawing/2014/main" id="{3F81B54E-B91A-4390-A7EA-1C3003C56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879" y="2596515"/>
            <a:ext cx="2192162" cy="21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97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7A787C-94A7-4BB9-8B68-79C439929876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로그인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FE22AF-5FCF-4C43-9B3D-1A4C7265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75" y="1720523"/>
            <a:ext cx="4855028" cy="407334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7916AB-8C17-4F14-A1FC-4AD4C3E6B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999" y="1720522"/>
            <a:ext cx="4855028" cy="40733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03E3048-50BB-4E81-8876-A52A08B35B59}"/>
              </a:ext>
            </a:extLst>
          </p:cNvPr>
          <p:cNvSpPr/>
          <p:nvPr/>
        </p:nvSpPr>
        <p:spPr>
          <a:xfrm>
            <a:off x="4320071" y="4161454"/>
            <a:ext cx="475861" cy="3732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2A847B3-FD62-4A8A-9DC4-579E660A7D5A}"/>
              </a:ext>
            </a:extLst>
          </p:cNvPr>
          <p:cNvCxnSpPr>
            <a:stCxn id="7" idx="6"/>
            <a:endCxn id="6" idx="1"/>
          </p:cNvCxnSpPr>
          <p:nvPr/>
        </p:nvCxnSpPr>
        <p:spPr>
          <a:xfrm flipV="1">
            <a:off x="4795932" y="3757196"/>
            <a:ext cx="1695067" cy="590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314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FE6C74-016B-436C-BBC6-9013037E2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06" y="1596487"/>
            <a:ext cx="11278988" cy="3665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2F3DF-608A-42E8-A896-DEAF36D3627D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933739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257BFF-AE24-4891-B705-E8C128F9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765" y="1343608"/>
            <a:ext cx="2349737" cy="41707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078BBB-35E6-4C8D-9DF5-285D97C6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777" y="1801984"/>
            <a:ext cx="5725827" cy="312118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8DF2DF5-C5F9-4C25-B6A3-F6BAFD07A2E0}"/>
              </a:ext>
            </a:extLst>
          </p:cNvPr>
          <p:cNvSpPr/>
          <p:nvPr/>
        </p:nvSpPr>
        <p:spPr>
          <a:xfrm>
            <a:off x="4413380" y="2080728"/>
            <a:ext cx="186612" cy="1866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F69CA30-C395-43AA-9E58-F6705885534C}"/>
              </a:ext>
            </a:extLst>
          </p:cNvPr>
          <p:cNvCxnSpPr>
            <a:cxnSpLocks/>
          </p:cNvCxnSpPr>
          <p:nvPr/>
        </p:nvCxnSpPr>
        <p:spPr>
          <a:xfrm>
            <a:off x="4618653" y="2155371"/>
            <a:ext cx="13001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03187159-0226-4656-B300-372D449483B6}"/>
              </a:ext>
            </a:extLst>
          </p:cNvPr>
          <p:cNvSpPr/>
          <p:nvPr/>
        </p:nvSpPr>
        <p:spPr>
          <a:xfrm>
            <a:off x="4898571" y="2239346"/>
            <a:ext cx="256588" cy="2414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006AED-62E0-4D29-BAAA-8E3F30B54F18}"/>
              </a:ext>
            </a:extLst>
          </p:cNvPr>
          <p:cNvCxnSpPr>
            <a:stCxn id="12" idx="2"/>
          </p:cNvCxnSpPr>
          <p:nvPr/>
        </p:nvCxnSpPr>
        <p:spPr>
          <a:xfrm flipH="1">
            <a:off x="2612598" y="2360055"/>
            <a:ext cx="2285973" cy="9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84FFBA-6AC3-48B4-97DF-0111CBAB6390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튜토리얼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BB70A7-4E1B-4D3B-B14F-B4EA6D5A3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29" y="1343608"/>
            <a:ext cx="1679518" cy="4256528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5312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56DD3D0-1D75-4692-8FC6-6EA08236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68" y="2200938"/>
            <a:ext cx="1866734" cy="3313453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3367DF2-3AB7-4E4E-9D47-1BE21CBDE611}"/>
              </a:ext>
            </a:extLst>
          </p:cNvPr>
          <p:cNvSpPr/>
          <p:nvPr/>
        </p:nvSpPr>
        <p:spPr>
          <a:xfrm>
            <a:off x="2093944" y="4730621"/>
            <a:ext cx="419877" cy="3918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BE3C236-6480-47E2-A9BA-10E36FA3FAF9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513821" y="4926563"/>
            <a:ext cx="12405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36F5A6-99C6-4A8D-84DC-D06286366957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운동하기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77BA9-08D2-46D8-B65F-F9D6F07B2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06" y="2441442"/>
            <a:ext cx="6991350" cy="283244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57677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8F732B-D441-4572-AC8A-2F049F49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83" y="1566086"/>
            <a:ext cx="2181523" cy="387220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C1D3E62-16ED-4BE7-BA67-DB1DF9E4F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72" y="1566086"/>
            <a:ext cx="2234090" cy="396551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BA4A572-2398-4646-BC77-AD27AC3C1A93}"/>
              </a:ext>
            </a:extLst>
          </p:cNvPr>
          <p:cNvSpPr/>
          <p:nvPr/>
        </p:nvSpPr>
        <p:spPr>
          <a:xfrm>
            <a:off x="2267058" y="1818159"/>
            <a:ext cx="373225" cy="3265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B225D14-459E-4F95-A03E-7A3EE2525E9B}"/>
              </a:ext>
            </a:extLst>
          </p:cNvPr>
          <p:cNvCxnSpPr>
            <a:cxnSpLocks/>
          </p:cNvCxnSpPr>
          <p:nvPr/>
        </p:nvCxnSpPr>
        <p:spPr>
          <a:xfrm>
            <a:off x="2640283" y="1998503"/>
            <a:ext cx="8530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BA88CB6-0FA8-42DB-B033-AA6DE4F9B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061" y="1005437"/>
            <a:ext cx="1344527" cy="23865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01AA8FA-2AD7-4C9E-AB9C-AB0676C64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061" y="3601911"/>
            <a:ext cx="4441535" cy="24257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2C742B-B6AA-4F9F-88F5-0FFA293FD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459" y="995056"/>
            <a:ext cx="2865523" cy="23865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BC8083-24E9-41AC-B689-0B26C644DE75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4005939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B8DDA-F8D2-4D14-899F-FD100682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042" y="528001"/>
            <a:ext cx="5009296" cy="273321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46C203-4D30-4BD7-8F8A-6875921F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042" y="3455326"/>
            <a:ext cx="5028544" cy="27332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6D63CF-E891-404C-85FA-D7D4DE18A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20" y="1323788"/>
            <a:ext cx="2706224" cy="480354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D87D0B2-818D-4B47-A37A-7031AF646A36}"/>
              </a:ext>
            </a:extLst>
          </p:cNvPr>
          <p:cNvSpPr/>
          <p:nvPr/>
        </p:nvSpPr>
        <p:spPr>
          <a:xfrm>
            <a:off x="2980810" y="5474301"/>
            <a:ext cx="570773" cy="5574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34C0345-1D48-4717-B40F-630417199060}"/>
              </a:ext>
            </a:extLst>
          </p:cNvPr>
          <p:cNvCxnSpPr>
            <a:cxnSpLocks/>
            <a:stCxn id="9" idx="6"/>
            <a:endCxn id="3" idx="1"/>
          </p:cNvCxnSpPr>
          <p:nvPr/>
        </p:nvCxnSpPr>
        <p:spPr>
          <a:xfrm flipV="1">
            <a:off x="3551583" y="1894610"/>
            <a:ext cx="1809459" cy="38584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BD1626-8EEA-455B-88D5-EC66582D163B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친구목록</a:t>
            </a:r>
          </a:p>
        </p:txBody>
      </p:sp>
    </p:spTree>
    <p:extLst>
      <p:ext uri="{BB962C8B-B14F-4D97-AF65-F5344CB8AC3E}">
        <p14:creationId xmlns:p14="http://schemas.microsoft.com/office/powerpoint/2010/main" val="391234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996CE4-82A8-4A6A-9A69-DF3E5C123747}"/>
              </a:ext>
            </a:extLst>
          </p:cNvPr>
          <p:cNvSpPr txBox="1"/>
          <p:nvPr/>
        </p:nvSpPr>
        <p:spPr>
          <a:xfrm>
            <a:off x="5041301" y="2169981"/>
            <a:ext cx="60382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개요</a:t>
            </a:r>
            <a:endParaRPr lang="en-US" altLang="ko-KR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기획</a:t>
            </a:r>
            <a:endParaRPr lang="en-US" altLang="ko-KR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	</a:t>
            </a:r>
            <a:endParaRPr lang="en-US" altLang="ko-KR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2800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 기술</a:t>
            </a:r>
            <a:endParaRPr lang="en-US" altLang="ko-KR" sz="28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endParaRPr lang="en-US" altLang="ko-KR" sz="20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FD38DED-8363-4776-9D3E-EA5AB02D0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2406724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B8DDA-F8D2-4D14-899F-FD10068203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02"/>
          <a:stretch/>
        </p:blipFill>
        <p:spPr>
          <a:xfrm>
            <a:off x="791428" y="1591747"/>
            <a:ext cx="5132623" cy="4198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0450ED-3F9C-47F0-A248-DECE30F1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9" y="2033274"/>
            <a:ext cx="5563984" cy="303879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0D87D0B2-818D-4B47-A37A-7031AF646A36}"/>
              </a:ext>
            </a:extLst>
          </p:cNvPr>
          <p:cNvSpPr/>
          <p:nvPr/>
        </p:nvSpPr>
        <p:spPr>
          <a:xfrm>
            <a:off x="2306121" y="2681763"/>
            <a:ext cx="726182" cy="7667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34C0345-1D48-4717-B40F-630417199060}"/>
              </a:ext>
            </a:extLst>
          </p:cNvPr>
          <p:cNvCxnSpPr>
            <a:cxnSpLocks/>
            <a:stCxn id="9" idx="6"/>
            <a:endCxn id="7" idx="1"/>
          </p:cNvCxnSpPr>
          <p:nvPr/>
        </p:nvCxnSpPr>
        <p:spPr>
          <a:xfrm>
            <a:off x="3032303" y="3065151"/>
            <a:ext cx="3139896" cy="4875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A64A54-7FBF-4D68-AB11-0D5BA0319410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친구목록</a:t>
            </a:r>
          </a:p>
        </p:txBody>
      </p:sp>
    </p:spTree>
    <p:extLst>
      <p:ext uri="{BB962C8B-B14F-4D97-AF65-F5344CB8AC3E}">
        <p14:creationId xmlns:p14="http://schemas.microsoft.com/office/powerpoint/2010/main" val="112748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11D622-2DFE-4285-BEBA-062E9CE3C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855" y="1767778"/>
            <a:ext cx="4407630" cy="36762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66609A-C449-49B0-B497-B5DA4219A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19" y="1216636"/>
            <a:ext cx="2706224" cy="480354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7C32290-13E4-4EE3-AD79-D0EA712B94FC}"/>
              </a:ext>
            </a:extLst>
          </p:cNvPr>
          <p:cNvSpPr/>
          <p:nvPr/>
        </p:nvSpPr>
        <p:spPr>
          <a:xfrm>
            <a:off x="1796001" y="5444039"/>
            <a:ext cx="570773" cy="5574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233E3B9-C6D3-4F53-9058-DDE52302D72A}"/>
              </a:ext>
            </a:extLst>
          </p:cNvPr>
          <p:cNvCxnSpPr>
            <a:cxnSpLocks/>
            <a:stCxn id="5" idx="6"/>
            <a:endCxn id="3" idx="1"/>
          </p:cNvCxnSpPr>
          <p:nvPr/>
        </p:nvCxnSpPr>
        <p:spPr>
          <a:xfrm flipV="1">
            <a:off x="2366774" y="3605909"/>
            <a:ext cx="3588081" cy="2116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80D075E-5906-4DA3-B7F0-AFE31A288BAF}"/>
              </a:ext>
            </a:extLst>
          </p:cNvPr>
          <p:cNvSpPr txBox="1"/>
          <p:nvPr/>
        </p:nvSpPr>
        <p:spPr>
          <a:xfrm>
            <a:off x="609601" y="636105"/>
            <a:ext cx="29419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프로토타입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262177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F23869-24A2-4CA9-9418-01A57756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3. </a:t>
            </a:r>
            <a:r>
              <a:rPr lang="ko-KR" altLang="en-US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사용 기술</a:t>
            </a:r>
          </a:p>
        </p:txBody>
      </p:sp>
    </p:spTree>
    <p:extLst>
      <p:ext uri="{BB962C8B-B14F-4D97-AF65-F5344CB8AC3E}">
        <p14:creationId xmlns:p14="http://schemas.microsoft.com/office/powerpoint/2010/main" val="327200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993C5FF-38E3-4F11-9FC3-383BC9F197F4}"/>
              </a:ext>
            </a:extLst>
          </p:cNvPr>
          <p:cNvSpPr/>
          <p:nvPr/>
        </p:nvSpPr>
        <p:spPr>
          <a:xfrm>
            <a:off x="1127060" y="1981200"/>
            <a:ext cx="1472004" cy="5969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12D9BE1-96F3-4ED3-9D97-3159F1388F35}"/>
              </a:ext>
            </a:extLst>
          </p:cNvPr>
          <p:cNvSpPr/>
          <p:nvPr/>
        </p:nvSpPr>
        <p:spPr>
          <a:xfrm>
            <a:off x="4227235" y="2552925"/>
            <a:ext cx="1472004" cy="5969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75307FF-F795-4FD8-9EF3-4305DC448426}"/>
              </a:ext>
            </a:extLst>
          </p:cNvPr>
          <p:cNvSpPr/>
          <p:nvPr/>
        </p:nvSpPr>
        <p:spPr>
          <a:xfrm>
            <a:off x="5927239" y="2552925"/>
            <a:ext cx="1472004" cy="5969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FE5183-68EF-4534-916C-9F308C942477}"/>
              </a:ext>
            </a:extLst>
          </p:cNvPr>
          <p:cNvSpPr/>
          <p:nvPr/>
        </p:nvSpPr>
        <p:spPr>
          <a:xfrm>
            <a:off x="7517679" y="1948030"/>
            <a:ext cx="1472004" cy="5969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B5BCFA-59FC-4924-A684-F70F30457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1800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사용 기술</a:t>
            </a:r>
          </a:p>
        </p:txBody>
      </p:sp>
      <p:sp>
        <p:nvSpPr>
          <p:cNvPr id="8" name="Google Shape;423;g1c8e6eae590_4_8">
            <a:extLst>
              <a:ext uri="{FF2B5EF4-FFF2-40B4-BE49-F238E27FC236}">
                <a16:creationId xmlns:a16="http://schemas.microsoft.com/office/drawing/2014/main" id="{418D3300-E41F-4A67-8286-9F8F1AB9EFC8}"/>
              </a:ext>
            </a:extLst>
          </p:cNvPr>
          <p:cNvSpPr txBox="1"/>
          <p:nvPr/>
        </p:nvSpPr>
        <p:spPr>
          <a:xfrm>
            <a:off x="1177860" y="1776663"/>
            <a:ext cx="1520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OpenPose</a:t>
            </a:r>
            <a:endParaRPr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HRNet</a:t>
            </a:r>
            <a:endParaRPr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0" name="Google Shape;425;g1c8e6eae590_4_8">
            <a:extLst>
              <a:ext uri="{FF2B5EF4-FFF2-40B4-BE49-F238E27FC236}">
                <a16:creationId xmlns:a16="http://schemas.microsoft.com/office/drawing/2014/main" id="{AE8C8C4F-D793-4B59-89D8-702B4D72D615}"/>
              </a:ext>
            </a:extLst>
          </p:cNvPr>
          <p:cNvSpPr txBox="1"/>
          <p:nvPr/>
        </p:nvSpPr>
        <p:spPr>
          <a:xfrm>
            <a:off x="7631979" y="1776663"/>
            <a:ext cx="1538759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PoseNet</a:t>
            </a:r>
            <a:endParaRPr sz="20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DensePose</a:t>
            </a:r>
            <a:r>
              <a:rPr lang="ko-KR" sz="2000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endParaRPr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1" name="Google Shape;426;g1c8e6eae590_4_8">
            <a:extLst>
              <a:ext uri="{FF2B5EF4-FFF2-40B4-BE49-F238E27FC236}">
                <a16:creationId xmlns:a16="http://schemas.microsoft.com/office/drawing/2014/main" id="{813EAC9B-B88D-4D9F-BBA0-C782E628C169}"/>
              </a:ext>
            </a:extLst>
          </p:cNvPr>
          <p:cNvSpPr txBox="1"/>
          <p:nvPr/>
        </p:nvSpPr>
        <p:spPr>
          <a:xfrm>
            <a:off x="2689860" y="5003650"/>
            <a:ext cx="681228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프로젝트의 </a:t>
            </a: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시간 제약으로 인해 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딥러닝 기반 포즈 추정 모델들 중 </a:t>
            </a:r>
            <a:r>
              <a:rPr lang="ko-KR" dirty="0">
                <a:solidFill>
                  <a:srgbClr val="0070C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대중적인 모델들 위주로 분석</a:t>
            </a:r>
            <a:endParaRPr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Google Shape;427;g1c8e6eae590_4_8">
            <a:extLst>
              <a:ext uri="{FF2B5EF4-FFF2-40B4-BE49-F238E27FC236}">
                <a16:creationId xmlns:a16="http://schemas.microsoft.com/office/drawing/2014/main" id="{8D20F3AA-E0B1-4347-A0DA-17B9167F6FA4}"/>
              </a:ext>
            </a:extLst>
          </p:cNvPr>
          <p:cNvSpPr txBox="1"/>
          <p:nvPr/>
        </p:nvSpPr>
        <p:spPr>
          <a:xfrm>
            <a:off x="2649864" y="1776663"/>
            <a:ext cx="1748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DeepCut</a:t>
            </a:r>
            <a:endParaRPr sz="2000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AlphaPose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3" name="Google Shape;428;g1c8e6eae590_4_8">
            <a:extLst>
              <a:ext uri="{FF2B5EF4-FFF2-40B4-BE49-F238E27FC236}">
                <a16:creationId xmlns:a16="http://schemas.microsoft.com/office/drawing/2014/main" id="{C392EDFD-0280-4E54-A3E0-C66A79EC7952}"/>
              </a:ext>
            </a:extLst>
          </p:cNvPr>
          <p:cNvSpPr txBox="1"/>
          <p:nvPr/>
        </p:nvSpPr>
        <p:spPr>
          <a:xfrm>
            <a:off x="5982048" y="1776663"/>
            <a:ext cx="14664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DeepPose</a:t>
            </a:r>
            <a:endParaRPr sz="200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Detectron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Google Shape;429;g1c8e6eae590_4_8">
            <a:extLst>
              <a:ext uri="{FF2B5EF4-FFF2-40B4-BE49-F238E27FC236}">
                <a16:creationId xmlns:a16="http://schemas.microsoft.com/office/drawing/2014/main" id="{C4C809CC-B6FF-4C23-A26D-DD8312DF52E5}"/>
              </a:ext>
            </a:extLst>
          </p:cNvPr>
          <p:cNvSpPr txBox="1"/>
          <p:nvPr/>
        </p:nvSpPr>
        <p:spPr>
          <a:xfrm>
            <a:off x="4278035" y="1776663"/>
            <a:ext cx="15201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MoveNet</a:t>
            </a:r>
            <a:endParaRPr sz="200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MediaPipe</a:t>
            </a: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Google Shape;430;g1c8e6eae590_4_8">
            <a:extLst>
              <a:ext uri="{FF2B5EF4-FFF2-40B4-BE49-F238E27FC236}">
                <a16:creationId xmlns:a16="http://schemas.microsoft.com/office/drawing/2014/main" id="{E6562131-2922-4291-B66E-CD004EB5DD10}"/>
              </a:ext>
            </a:extLst>
          </p:cNvPr>
          <p:cNvSpPr txBox="1"/>
          <p:nvPr/>
        </p:nvSpPr>
        <p:spPr>
          <a:xfrm>
            <a:off x="9354269" y="1838234"/>
            <a:ext cx="1466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BlazePose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Google Shape;431;g1c8e6eae590_4_8">
            <a:extLst>
              <a:ext uri="{FF2B5EF4-FFF2-40B4-BE49-F238E27FC236}">
                <a16:creationId xmlns:a16="http://schemas.microsoft.com/office/drawing/2014/main" id="{E8AA9A0B-234F-4B22-8EE9-927975DD2251}"/>
              </a:ext>
            </a:extLst>
          </p:cNvPr>
          <p:cNvSpPr/>
          <p:nvPr/>
        </p:nvSpPr>
        <p:spPr>
          <a:xfrm>
            <a:off x="5827800" y="3540775"/>
            <a:ext cx="536400" cy="974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751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99F9-24EC-4DD2-9BA0-F3D13D06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OpenPose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sp>
        <p:nvSpPr>
          <p:cNvPr id="3" name="Google Shape;436;g1c8e6eae590_4_15">
            <a:extLst>
              <a:ext uri="{FF2B5EF4-FFF2-40B4-BE49-F238E27FC236}">
                <a16:creationId xmlns:a16="http://schemas.microsoft.com/office/drawing/2014/main" id="{901E9288-D274-497E-A22E-6EE7957B4605}"/>
              </a:ext>
            </a:extLst>
          </p:cNvPr>
          <p:cNvSpPr txBox="1"/>
          <p:nvPr/>
        </p:nvSpPr>
        <p:spPr>
          <a:xfrm>
            <a:off x="5161689" y="1040130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장점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pic>
        <p:nvPicPr>
          <p:cNvPr id="5" name="Google Shape;441;g1c8e6eae590_4_15">
            <a:extLst>
              <a:ext uri="{FF2B5EF4-FFF2-40B4-BE49-F238E27FC236}">
                <a16:creationId xmlns:a16="http://schemas.microsoft.com/office/drawing/2014/main" id="{F684A0B4-78B2-4987-99A1-45C97A9AAC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900" y="3884809"/>
            <a:ext cx="4262036" cy="240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42;g1c8e6eae590_4_15">
            <a:extLst>
              <a:ext uri="{FF2B5EF4-FFF2-40B4-BE49-F238E27FC236}">
                <a16:creationId xmlns:a16="http://schemas.microsoft.com/office/drawing/2014/main" id="{994A0F02-E722-4D7F-BB15-4DC61045074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29" y="1210700"/>
            <a:ext cx="4268359" cy="24009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43;g1c8e6eae590_4_15">
            <a:extLst>
              <a:ext uri="{FF2B5EF4-FFF2-40B4-BE49-F238E27FC236}">
                <a16:creationId xmlns:a16="http://schemas.microsoft.com/office/drawing/2014/main" id="{0EE8D2A5-B463-47CB-8624-680E34700C1D}"/>
              </a:ext>
            </a:extLst>
          </p:cNvPr>
          <p:cNvSpPr txBox="1"/>
          <p:nvPr/>
        </p:nvSpPr>
        <p:spPr>
          <a:xfrm>
            <a:off x="5145468" y="3671056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단점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8" name="Google Shape;444;g1c8e6eae590_4_15">
            <a:extLst>
              <a:ext uri="{FF2B5EF4-FFF2-40B4-BE49-F238E27FC236}">
                <a16:creationId xmlns:a16="http://schemas.microsoft.com/office/drawing/2014/main" id="{CBD36EA8-26B4-49F4-9EF6-444652DC810C}"/>
              </a:ext>
            </a:extLst>
          </p:cNvPr>
          <p:cNvSpPr txBox="1"/>
          <p:nvPr/>
        </p:nvSpPr>
        <p:spPr>
          <a:xfrm>
            <a:off x="6141810" y="1727693"/>
            <a:ext cx="3000000" cy="128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편리한 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코드실행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관절 세분화 인식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가능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Google Shape;445;g1c8e6eae590_4_15">
            <a:extLst>
              <a:ext uri="{FF2B5EF4-FFF2-40B4-BE49-F238E27FC236}">
                <a16:creationId xmlns:a16="http://schemas.microsoft.com/office/drawing/2014/main" id="{6193F455-1FB8-478D-A8AB-383642D8F67C}"/>
              </a:ext>
            </a:extLst>
          </p:cNvPr>
          <p:cNvSpPr txBox="1"/>
          <p:nvPr/>
        </p:nvSpPr>
        <p:spPr>
          <a:xfrm>
            <a:off x="6151406" y="4443580"/>
            <a:ext cx="5682454" cy="128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gpu환경이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세팅되지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않은 상황에서 프레임 인식이 느림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opencv를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사용해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데이터 </a:t>
            </a: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받아옴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rstp</a:t>
            </a: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기술이 필요)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Google Shape;447;g1c8e6eae590_4_15">
            <a:extLst>
              <a:ext uri="{FF2B5EF4-FFF2-40B4-BE49-F238E27FC236}">
                <a16:creationId xmlns:a16="http://schemas.microsoft.com/office/drawing/2014/main" id="{64FCDDC9-A56A-4633-A6F0-9A26840A903D}"/>
              </a:ext>
            </a:extLst>
          </p:cNvPr>
          <p:cNvSpPr/>
          <p:nvPr/>
        </p:nvSpPr>
        <p:spPr>
          <a:xfrm>
            <a:off x="5281056" y="427591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1" name="Google Shape;447;g1c8e6eae590_4_15">
            <a:extLst>
              <a:ext uri="{FF2B5EF4-FFF2-40B4-BE49-F238E27FC236}">
                <a16:creationId xmlns:a16="http://schemas.microsoft.com/office/drawing/2014/main" id="{06393330-26AF-4B56-A402-A4A50241043B}"/>
              </a:ext>
            </a:extLst>
          </p:cNvPr>
          <p:cNvSpPr/>
          <p:nvPr/>
        </p:nvSpPr>
        <p:spPr>
          <a:xfrm>
            <a:off x="5281056" y="164884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295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99F9-24EC-4DD2-9BA0-F3D13D06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Detectron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3" name="Google Shape;455;g1c8e6eae590_4_18">
            <a:extLst>
              <a:ext uri="{FF2B5EF4-FFF2-40B4-BE49-F238E27FC236}">
                <a16:creationId xmlns:a16="http://schemas.microsoft.com/office/drawing/2014/main" id="{68CA3BB1-439D-4363-BC35-999F92DFA2C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900" y="1211975"/>
            <a:ext cx="3962949" cy="248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57;g1c8e6eae590_4_18">
            <a:extLst>
              <a:ext uri="{FF2B5EF4-FFF2-40B4-BE49-F238E27FC236}">
                <a16:creationId xmlns:a16="http://schemas.microsoft.com/office/drawing/2014/main" id="{A0C018C6-C1DD-4D1A-9E01-2240C67546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0" y="3879600"/>
            <a:ext cx="3987150" cy="25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6;g1c8e6eae590_4_15">
            <a:extLst>
              <a:ext uri="{FF2B5EF4-FFF2-40B4-BE49-F238E27FC236}">
                <a16:creationId xmlns:a16="http://schemas.microsoft.com/office/drawing/2014/main" id="{F62DE144-1864-4FC0-9DC0-FBA2B38FD4D2}"/>
              </a:ext>
            </a:extLst>
          </p:cNvPr>
          <p:cNvSpPr txBox="1"/>
          <p:nvPr/>
        </p:nvSpPr>
        <p:spPr>
          <a:xfrm>
            <a:off x="5161689" y="1040130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장점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443;g1c8e6eae590_4_15">
            <a:extLst>
              <a:ext uri="{FF2B5EF4-FFF2-40B4-BE49-F238E27FC236}">
                <a16:creationId xmlns:a16="http://schemas.microsoft.com/office/drawing/2014/main" id="{1C33B8F3-6B8B-4409-8CD7-1E17D743C692}"/>
              </a:ext>
            </a:extLst>
          </p:cNvPr>
          <p:cNvSpPr txBox="1"/>
          <p:nvPr/>
        </p:nvSpPr>
        <p:spPr>
          <a:xfrm>
            <a:off x="5145468" y="3671056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단점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4" name="Google Shape;447;g1c8e6eae590_4_15">
            <a:extLst>
              <a:ext uri="{FF2B5EF4-FFF2-40B4-BE49-F238E27FC236}">
                <a16:creationId xmlns:a16="http://schemas.microsoft.com/office/drawing/2014/main" id="{81445BEA-2499-465B-8A08-76D29AA6B6CB}"/>
              </a:ext>
            </a:extLst>
          </p:cNvPr>
          <p:cNvSpPr/>
          <p:nvPr/>
        </p:nvSpPr>
        <p:spPr>
          <a:xfrm>
            <a:off x="5281056" y="427591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Google Shape;447;g1c8e6eae590_4_15">
            <a:extLst>
              <a:ext uri="{FF2B5EF4-FFF2-40B4-BE49-F238E27FC236}">
                <a16:creationId xmlns:a16="http://schemas.microsoft.com/office/drawing/2014/main" id="{93DECDDE-CBF9-4EE5-9B82-DAEEBA39438B}"/>
              </a:ext>
            </a:extLst>
          </p:cNvPr>
          <p:cNvSpPr/>
          <p:nvPr/>
        </p:nvSpPr>
        <p:spPr>
          <a:xfrm>
            <a:off x="5281056" y="164884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Google Shape;444;g1c8e6eae590_4_15">
            <a:extLst>
              <a:ext uri="{FF2B5EF4-FFF2-40B4-BE49-F238E27FC236}">
                <a16:creationId xmlns:a16="http://schemas.microsoft.com/office/drawing/2014/main" id="{04BDB4CA-33FB-47BE-AC34-66F4878889F1}"/>
              </a:ext>
            </a:extLst>
          </p:cNvPr>
          <p:cNvSpPr txBox="1"/>
          <p:nvPr/>
        </p:nvSpPr>
        <p:spPr>
          <a:xfrm>
            <a:off x="6141810" y="1727693"/>
            <a:ext cx="3000000" cy="112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카테고리 분류를 잘 함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코드실행이 편리</a:t>
            </a:r>
          </a:p>
        </p:txBody>
      </p:sp>
      <p:sp>
        <p:nvSpPr>
          <p:cNvPr id="18" name="Google Shape;445;g1c8e6eae590_4_15">
            <a:extLst>
              <a:ext uri="{FF2B5EF4-FFF2-40B4-BE49-F238E27FC236}">
                <a16:creationId xmlns:a16="http://schemas.microsoft.com/office/drawing/2014/main" id="{AC45605C-0F06-4F68-8375-3A253E53D841}"/>
              </a:ext>
            </a:extLst>
          </p:cNvPr>
          <p:cNvSpPr txBox="1"/>
          <p:nvPr/>
        </p:nvSpPr>
        <p:spPr>
          <a:xfrm>
            <a:off x="6151406" y="4443580"/>
            <a:ext cx="5682454" cy="1601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gpu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환경이 </a:t>
            </a: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세팅되지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않은 상황에서 프레임 인식이 느림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스켈레톤 추출이 미흡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코드 수정 및 활용이 어려움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각도조절 등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5946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99F9-24EC-4DD2-9BA0-F3D13D06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PoseNet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3" name="Google Shape;471;g1c8e6eae590_4_51">
            <a:extLst>
              <a:ext uri="{FF2B5EF4-FFF2-40B4-BE49-F238E27FC236}">
                <a16:creationId xmlns:a16="http://schemas.microsoft.com/office/drawing/2014/main" id="{9C69B64C-041D-4AC2-9102-FD30EF2630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900" y="1255223"/>
            <a:ext cx="3971874" cy="33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6;g1c8e6eae590_4_15">
            <a:extLst>
              <a:ext uri="{FF2B5EF4-FFF2-40B4-BE49-F238E27FC236}">
                <a16:creationId xmlns:a16="http://schemas.microsoft.com/office/drawing/2014/main" id="{73B4E581-D5D2-4FBC-A5B7-EF3E07D9EDBC}"/>
              </a:ext>
            </a:extLst>
          </p:cNvPr>
          <p:cNvSpPr txBox="1"/>
          <p:nvPr/>
        </p:nvSpPr>
        <p:spPr>
          <a:xfrm>
            <a:off x="5161689" y="1040130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장점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2" name="Google Shape;443;g1c8e6eae590_4_15">
            <a:extLst>
              <a:ext uri="{FF2B5EF4-FFF2-40B4-BE49-F238E27FC236}">
                <a16:creationId xmlns:a16="http://schemas.microsoft.com/office/drawing/2014/main" id="{060DBC10-95F9-4FB1-B28F-C692D8CFFBD7}"/>
              </a:ext>
            </a:extLst>
          </p:cNvPr>
          <p:cNvSpPr txBox="1"/>
          <p:nvPr/>
        </p:nvSpPr>
        <p:spPr>
          <a:xfrm>
            <a:off x="5145468" y="3671056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단점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447;g1c8e6eae590_4_15">
            <a:extLst>
              <a:ext uri="{FF2B5EF4-FFF2-40B4-BE49-F238E27FC236}">
                <a16:creationId xmlns:a16="http://schemas.microsoft.com/office/drawing/2014/main" id="{30316CAD-6BCC-4615-A69B-C45E2F6CC4BF}"/>
              </a:ext>
            </a:extLst>
          </p:cNvPr>
          <p:cNvSpPr/>
          <p:nvPr/>
        </p:nvSpPr>
        <p:spPr>
          <a:xfrm>
            <a:off x="5281056" y="427591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Google Shape;447;g1c8e6eae590_4_15">
            <a:extLst>
              <a:ext uri="{FF2B5EF4-FFF2-40B4-BE49-F238E27FC236}">
                <a16:creationId xmlns:a16="http://schemas.microsoft.com/office/drawing/2014/main" id="{890E689E-BFF5-44D0-8917-8FF5F1BED2CE}"/>
              </a:ext>
            </a:extLst>
          </p:cNvPr>
          <p:cNvSpPr/>
          <p:nvPr/>
        </p:nvSpPr>
        <p:spPr>
          <a:xfrm>
            <a:off x="5281056" y="164884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Google Shape;444;g1c8e6eae590_4_15">
            <a:extLst>
              <a:ext uri="{FF2B5EF4-FFF2-40B4-BE49-F238E27FC236}">
                <a16:creationId xmlns:a16="http://schemas.microsoft.com/office/drawing/2014/main" id="{22B82E1A-4F78-4462-B2DF-C66AFA72CC55}"/>
              </a:ext>
            </a:extLst>
          </p:cNvPr>
          <p:cNvSpPr txBox="1"/>
          <p:nvPr/>
        </p:nvSpPr>
        <p:spPr>
          <a:xfrm>
            <a:off x="6141810" y="1727693"/>
            <a:ext cx="4541430" cy="207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프레임 인식이 빠름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서버에서 구동이 가능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프론트에서 구현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전체적인 인식 잘함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상하체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 분리인식 가능</a:t>
            </a:r>
          </a:p>
        </p:txBody>
      </p:sp>
      <p:sp>
        <p:nvSpPr>
          <p:cNvPr id="16" name="Google Shape;445;g1c8e6eae590_4_15">
            <a:extLst>
              <a:ext uri="{FF2B5EF4-FFF2-40B4-BE49-F238E27FC236}">
                <a16:creationId xmlns:a16="http://schemas.microsoft.com/office/drawing/2014/main" id="{C3C1EFAF-F4A3-46E2-820D-347060A4DF79}"/>
              </a:ext>
            </a:extLst>
          </p:cNvPr>
          <p:cNvSpPr txBox="1"/>
          <p:nvPr/>
        </p:nvSpPr>
        <p:spPr>
          <a:xfrm>
            <a:off x="6151406" y="4443580"/>
            <a:ext cx="5682454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푸쉬업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자세 인식이 조금 미흡</a:t>
            </a:r>
          </a:p>
        </p:txBody>
      </p:sp>
    </p:spTree>
    <p:extLst>
      <p:ext uri="{BB962C8B-B14F-4D97-AF65-F5344CB8AC3E}">
        <p14:creationId xmlns:p14="http://schemas.microsoft.com/office/powerpoint/2010/main" val="2662633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699F9-24EC-4DD2-9BA0-F3D13D06D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1800" b="1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+mn-cs"/>
              </a:rPr>
              <a:t>MediaPipe</a:t>
            </a:r>
            <a:endParaRPr lang="ko-KR" altLang="en-US" sz="1800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endParaRPr>
          </a:p>
        </p:txBody>
      </p:sp>
      <p:pic>
        <p:nvPicPr>
          <p:cNvPr id="3" name="Google Shape;487;g1c8e6eae590_4_54">
            <a:extLst>
              <a:ext uri="{FF2B5EF4-FFF2-40B4-BE49-F238E27FC236}">
                <a16:creationId xmlns:a16="http://schemas.microsoft.com/office/drawing/2014/main" id="{953A1782-3F4B-4E32-B00E-3763DA8D30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0900" y="4557535"/>
            <a:ext cx="3372949" cy="191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88;g1c8e6eae590_4_54">
            <a:extLst>
              <a:ext uri="{FF2B5EF4-FFF2-40B4-BE49-F238E27FC236}">
                <a16:creationId xmlns:a16="http://schemas.microsoft.com/office/drawing/2014/main" id="{77B61868-6541-47FF-AC9B-7BF6CACF358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0" y="1262450"/>
            <a:ext cx="3372950" cy="308626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436;g1c8e6eae590_4_15">
            <a:extLst>
              <a:ext uri="{FF2B5EF4-FFF2-40B4-BE49-F238E27FC236}">
                <a16:creationId xmlns:a16="http://schemas.microsoft.com/office/drawing/2014/main" id="{EFE626F5-DB45-4690-A1DF-1691E25FA8D4}"/>
              </a:ext>
            </a:extLst>
          </p:cNvPr>
          <p:cNvSpPr txBox="1"/>
          <p:nvPr/>
        </p:nvSpPr>
        <p:spPr>
          <a:xfrm>
            <a:off x="5161689" y="1040130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장점</a:t>
            </a:r>
            <a:endParaRPr dirty="0"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3" name="Google Shape;443;g1c8e6eae590_4_15">
            <a:extLst>
              <a:ext uri="{FF2B5EF4-FFF2-40B4-BE49-F238E27FC236}">
                <a16:creationId xmlns:a16="http://schemas.microsoft.com/office/drawing/2014/main" id="{9334F491-7455-4BFA-887B-EB71DE927965}"/>
              </a:ext>
            </a:extLst>
          </p:cNvPr>
          <p:cNvSpPr txBox="1"/>
          <p:nvPr/>
        </p:nvSpPr>
        <p:spPr>
          <a:xfrm>
            <a:off x="5145468" y="4109617"/>
            <a:ext cx="697500" cy="810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단점</a:t>
            </a:r>
            <a:endParaRPr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14" name="Google Shape;447;g1c8e6eae590_4_15">
            <a:extLst>
              <a:ext uri="{FF2B5EF4-FFF2-40B4-BE49-F238E27FC236}">
                <a16:creationId xmlns:a16="http://schemas.microsoft.com/office/drawing/2014/main" id="{4C51559C-23AD-4857-BE74-DFFC4B0A0541}"/>
              </a:ext>
            </a:extLst>
          </p:cNvPr>
          <p:cNvSpPr/>
          <p:nvPr/>
        </p:nvSpPr>
        <p:spPr>
          <a:xfrm>
            <a:off x="5281056" y="4714477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Google Shape;447;g1c8e6eae590_4_15">
            <a:extLst>
              <a:ext uri="{FF2B5EF4-FFF2-40B4-BE49-F238E27FC236}">
                <a16:creationId xmlns:a16="http://schemas.microsoft.com/office/drawing/2014/main" id="{DB5D3573-1B7C-4A65-B47A-4FAC71F53290}"/>
              </a:ext>
            </a:extLst>
          </p:cNvPr>
          <p:cNvSpPr/>
          <p:nvPr/>
        </p:nvSpPr>
        <p:spPr>
          <a:xfrm>
            <a:off x="5281056" y="1648846"/>
            <a:ext cx="401400" cy="1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Google Shape;444;g1c8e6eae590_4_15">
            <a:extLst>
              <a:ext uri="{FF2B5EF4-FFF2-40B4-BE49-F238E27FC236}">
                <a16:creationId xmlns:a16="http://schemas.microsoft.com/office/drawing/2014/main" id="{2ED70739-DAFB-407A-86B5-4F0BC6D6A123}"/>
              </a:ext>
            </a:extLst>
          </p:cNvPr>
          <p:cNvSpPr txBox="1"/>
          <p:nvPr/>
        </p:nvSpPr>
        <p:spPr>
          <a:xfrm>
            <a:off x="6141810" y="1265413"/>
            <a:ext cx="5821680" cy="2546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3d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차원에서의 인식 가능</a:t>
            </a:r>
            <a:endParaRPr lang="en-US" altLang="ko-KR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텐서플로우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 라이트 사용하여 배포 가능</a:t>
            </a:r>
            <a:endParaRPr lang="en-US" altLang="ko-KR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각도를 활용하는 코드수정이 쉬움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상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하체 분리인식 가능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전체적인 인식을 잘하며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Malgun Gothic"/>
              </a:rPr>
              <a:t>프레임 인식이 빠름</a:t>
            </a:r>
          </a:p>
        </p:txBody>
      </p:sp>
      <p:sp>
        <p:nvSpPr>
          <p:cNvPr id="17" name="Google Shape;445;g1c8e6eae590_4_15">
            <a:extLst>
              <a:ext uri="{FF2B5EF4-FFF2-40B4-BE49-F238E27FC236}">
                <a16:creationId xmlns:a16="http://schemas.microsoft.com/office/drawing/2014/main" id="{6467FB06-EEF3-4B30-B7B5-B2D40C4ED6BC}"/>
              </a:ext>
            </a:extLst>
          </p:cNvPr>
          <p:cNvSpPr txBox="1"/>
          <p:nvPr/>
        </p:nvSpPr>
        <p:spPr>
          <a:xfrm>
            <a:off x="6151406" y="4264511"/>
            <a:ext cx="5682454" cy="207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opencv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를 사용해 데이터 </a:t>
            </a:r>
            <a:r>
              <a:rPr lang="ko-KR" altLang="en-US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받아옴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(</a:t>
            </a:r>
            <a:r>
              <a:rPr lang="en-US" altLang="ko-KR" dirty="0" err="1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rstp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기술이 필요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손가락과 같은 관절 세분화가 어려움</a:t>
            </a:r>
            <a:endParaRPr lang="en-US" altLang="ko-KR" dirty="0">
              <a:solidFill>
                <a:schemeClr val="dk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Malgun Gothic"/>
              <a:sym typeface="Malgun Gothic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하체만 인식이 불가능하며</a:t>
            </a:r>
            <a:r>
              <a:rPr lang="en-US" altLang="ko-KR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뒷모습 좌우구분이 불명확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Malgun Gothic"/>
                <a:sym typeface="Malgun Gothic"/>
              </a:rPr>
              <a:t>서버 구동가능여부 확인이 필요</a:t>
            </a:r>
          </a:p>
        </p:txBody>
      </p:sp>
    </p:spTree>
    <p:extLst>
      <p:ext uri="{BB962C8B-B14F-4D97-AF65-F5344CB8AC3E}">
        <p14:creationId xmlns:p14="http://schemas.microsoft.com/office/powerpoint/2010/main" val="981148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0F8A900-6729-4179-B3BC-41E64F6DE4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0" name="Google Shape;500;g1c8e6eae590_4_100"/>
          <p:cNvSpPr txBox="1"/>
          <p:nvPr/>
        </p:nvSpPr>
        <p:spPr>
          <a:xfrm>
            <a:off x="3131550" y="2696109"/>
            <a:ext cx="59289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모델들의 장단점을 비교하여</a:t>
            </a:r>
            <a:endParaRPr sz="2400" dirty="0">
              <a:solidFill>
                <a:schemeClr val="l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chemeClr val="lt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Malgun Gothic"/>
                <a:sym typeface="Malgun Gothic"/>
              </a:rPr>
              <a:t>서비스에 맞는 모델로 최종 선정 예정 </a:t>
            </a:r>
            <a:endParaRPr sz="2400" dirty="0">
              <a:solidFill>
                <a:schemeClr val="lt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Malgun Gothic"/>
              <a:sym typeface="Malgun Gothic"/>
            </a:endParaRPr>
          </a:p>
        </p:txBody>
      </p:sp>
      <p:sp>
        <p:nvSpPr>
          <p:cNvPr id="501" name="Google Shape;501;g1c8e6eae590_4_100"/>
          <p:cNvSpPr txBox="1"/>
          <p:nvPr/>
        </p:nvSpPr>
        <p:spPr>
          <a:xfrm>
            <a:off x="2928413" y="2367800"/>
            <a:ext cx="608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800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02" name="Google Shape;502;g1c8e6eae590_4_100"/>
          <p:cNvSpPr txBox="1"/>
          <p:nvPr/>
        </p:nvSpPr>
        <p:spPr>
          <a:xfrm>
            <a:off x="8921680" y="3342425"/>
            <a:ext cx="5277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A5A5A5"/>
                </a:solidFill>
                <a:latin typeface="Georgia"/>
                <a:ea typeface="Georgia"/>
                <a:cs typeface="Georgia"/>
                <a:sym typeface="Georgia"/>
              </a:rPr>
              <a:t>”</a:t>
            </a:r>
            <a:endParaRPr sz="8000">
              <a:solidFill>
                <a:srgbClr val="A5A5A5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E78D4-72F1-45DA-ADE0-85A7436FD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2BEE5-87A8-41F8-A623-6D0790154314}"/>
              </a:ext>
            </a:extLst>
          </p:cNvPr>
          <p:cNvSpPr txBox="1"/>
          <p:nvPr/>
        </p:nvSpPr>
        <p:spPr>
          <a:xfrm>
            <a:off x="8181976" y="5391150"/>
            <a:ext cx="370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노민경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nmk1188@naver.com</a:t>
            </a:r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4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박소정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sj926thwjdk@naver.com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전유진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dbwlsier@naver.com</a:t>
            </a:r>
          </a:p>
          <a:p>
            <a:r>
              <a:rPr lang="ko-KR" altLang="en-US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전정훈</a:t>
            </a:r>
            <a:r>
              <a:rPr lang="en-US" altLang="ko-KR" sz="14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wjswjdgns2@gmail.com</a:t>
            </a:r>
            <a:endParaRPr lang="ko-KR" altLang="en-US" sz="14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23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ACD92-BC42-4421-890D-83F2A124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1. </a:t>
            </a:r>
            <a:r>
              <a:rPr lang="ko-KR" altLang="en-US" sz="44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168386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91;p45">
            <a:extLst>
              <a:ext uri="{FF2B5EF4-FFF2-40B4-BE49-F238E27FC236}">
                <a16:creationId xmlns:a16="http://schemas.microsoft.com/office/drawing/2014/main" id="{7AF165A3-6DA8-4665-862A-D7D859B53B8D}"/>
              </a:ext>
            </a:extLst>
          </p:cNvPr>
          <p:cNvSpPr txBox="1">
            <a:spLocks/>
          </p:cNvSpPr>
          <p:nvPr/>
        </p:nvSpPr>
        <p:spPr>
          <a:xfrm>
            <a:off x="1031732" y="1086501"/>
            <a:ext cx="10704551" cy="3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rabi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Montserrat Medium"/>
              <a:buAutoNum type="alpha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Font typeface="Montserrat Medium"/>
              <a:buAutoNum type="romanLcPeriod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코로나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19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이후 운동장소로 집을 활용하여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홈트레이닝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 하는 비율이 증가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하고 있음</a:t>
            </a:r>
            <a:endParaRPr kumimoji="0" lang="en-US" altLang="ko-KR" sz="1600" b="0" i="0" u="none" strike="noStrike" kern="0" cap="none" spc="0" normalizeH="0" baseline="0" noProof="0" dirty="0">
              <a:ln>
                <a:noFill/>
              </a:ln>
              <a:solidFill>
                <a:srgbClr val="2A2828"/>
              </a:solidFill>
              <a:effectLst/>
              <a:uLnTx/>
              <a:uFillTx/>
              <a:latin typeface="나눔스퀘어라운드 Bold" panose="020B0600000101010101" pitchFamily="50" charset="-127"/>
              <a:ea typeface="나눔스퀘어라운드 Bold" panose="020B0600000101010101" pitchFamily="50" charset="-127"/>
              <a:sym typeface="Lato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kern="0" dirty="0">
                <a:solidFill>
                  <a:srgbClr val="2A2828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트레이닝 또는 헬스운동 진행 시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올바른 자세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는 매우 중요한 문제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 </a:t>
            </a:r>
          </a:p>
          <a:p>
            <a:pPr marL="4572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A2828"/>
                </a:solidFill>
                <a:effectLst/>
                <a:uLnTx/>
                <a:uFillTx/>
                <a:latin typeface="나눔스퀘어라운드 Bold" panose="020B0600000101010101" pitchFamily="50" charset="-127"/>
                <a:ea typeface="나눔스퀘어라운드 Bold" panose="020B0600000101010101" pitchFamily="50" charset="-127"/>
                <a:sym typeface="Lato"/>
              </a:rPr>
              <a:t>자세에 따라 원했던 부위와는 다른 곳에 운동이 집중 될 수 있으며 </a:t>
            </a:r>
            <a:r>
              <a:rPr lang="ko-KR" altLang="en-US" sz="1600" kern="0" dirty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심한 경우 사용자의 부상을 초래함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56A713-A81B-4A4F-94F5-43ADCDAC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973" y="3920101"/>
            <a:ext cx="3529581" cy="254476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24437E7-0305-4BB1-9300-DF022991B736}"/>
              </a:ext>
            </a:extLst>
          </p:cNvPr>
          <p:cNvGrpSpPr/>
          <p:nvPr/>
        </p:nvGrpSpPr>
        <p:grpSpPr>
          <a:xfrm>
            <a:off x="5371148" y="3214358"/>
            <a:ext cx="7709684" cy="1378805"/>
            <a:chOff x="5233988" y="3232536"/>
            <a:chExt cx="7709684" cy="137880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790659C-6A41-4CDC-9AAC-DB307A76967E}"/>
                </a:ext>
              </a:extLst>
            </p:cNvPr>
            <p:cNvGrpSpPr/>
            <p:nvPr/>
          </p:nvGrpSpPr>
          <p:grpSpPr>
            <a:xfrm>
              <a:off x="5233988" y="3232536"/>
              <a:ext cx="6604249" cy="1160895"/>
              <a:chOff x="5233988" y="3232536"/>
              <a:chExt cx="6604249" cy="1160895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FB342F6C-49DB-4B70-8C2D-E05A23EDD7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3988" y="3232536"/>
                <a:ext cx="6604249" cy="1160895"/>
              </a:xfrm>
              <a:prstGeom prst="rect">
                <a:avLst/>
              </a:prstGeom>
            </p:spPr>
          </p:pic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B06BACC7-056E-41D7-8611-B5D1ED760353}"/>
                  </a:ext>
                </a:extLst>
              </p:cNvPr>
              <p:cNvSpPr/>
              <p:nvPr/>
            </p:nvSpPr>
            <p:spPr>
              <a:xfrm>
                <a:off x="5290272" y="3794012"/>
                <a:ext cx="6519169" cy="574745"/>
              </a:xfrm>
              <a:prstGeom prst="roundRect">
                <a:avLst/>
              </a:prstGeom>
              <a:noFill/>
              <a:ln w="25400" cap="flat" cmpd="sng" algn="ctr">
                <a:solidFill>
                  <a:srgbClr val="FFA8A1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sym typeface="Arial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B1415A-9A7D-45E4-B5C1-6C705152AA2C}"/>
                </a:ext>
              </a:extLst>
            </p:cNvPr>
            <p:cNvSpPr txBox="1"/>
            <p:nvPr/>
          </p:nvSpPr>
          <p:spPr>
            <a:xfrm>
              <a:off x="7981530" y="4349731"/>
              <a:ext cx="496214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buClr>
                  <a:srgbClr val="000000"/>
                </a:buClr>
                <a:buFont typeface="Arial"/>
                <a:buNone/>
              </a:pPr>
              <a:r>
                <a:rPr lang="ko-KR" altLang="en-US" sz="1050" kern="0" dirty="0">
                  <a:solidFill>
                    <a:srgbClr val="2222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/>
                  <a:sym typeface="Arial"/>
                </a:rPr>
                <a:t>출처 </a:t>
              </a:r>
              <a:r>
                <a:rPr lang="en-US" altLang="ko-KR" sz="1050" kern="0" dirty="0">
                  <a:solidFill>
                    <a:srgbClr val="2222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/>
                  <a:sym typeface="Arial"/>
                </a:rPr>
                <a:t>: </a:t>
              </a:r>
              <a:r>
                <a:rPr lang="ko-KR" altLang="en-US" sz="1050" kern="0" dirty="0">
                  <a:solidFill>
                    <a:srgbClr val="2222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/>
                  <a:sym typeface="Arial"/>
                </a:rPr>
                <a:t>헬스경향</a:t>
              </a:r>
              <a:r>
                <a:rPr lang="en-US" altLang="ko-KR" sz="1050" kern="0" dirty="0">
                  <a:solidFill>
                    <a:srgbClr val="222222"/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  <a:cs typeface="Arial"/>
                  <a:sym typeface="Arial"/>
                </a:rPr>
                <a:t>(http://www.k-health.com)</a:t>
              </a:r>
              <a:endParaRPr lang="ko-KR" altLang="en-US" sz="1050" kern="0" dirty="0">
                <a:solidFill>
                  <a:srgbClr val="0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C0CF8A6-5E75-4A69-BCA3-809E06B5D051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배경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B383EA-2C0E-428B-B169-910DFF2CC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242"/>
          <a:stretch/>
        </p:blipFill>
        <p:spPr>
          <a:xfrm>
            <a:off x="821414" y="3076884"/>
            <a:ext cx="4153480" cy="6549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DF7395-A2AB-461D-944B-1F5006B35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782" y="4651050"/>
            <a:ext cx="4962142" cy="185880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CA0508D-E4C5-42C3-A19A-ECC73C52E69E}"/>
              </a:ext>
            </a:extLst>
          </p:cNvPr>
          <p:cNvSpPr/>
          <p:nvPr/>
        </p:nvSpPr>
        <p:spPr>
          <a:xfrm>
            <a:off x="2054086" y="3429000"/>
            <a:ext cx="2083574" cy="3543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3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헬스장서 욕 하면서 운동하는 사람들… 과학적 이유 있다?">
            <a:extLst>
              <a:ext uri="{FF2B5EF4-FFF2-40B4-BE49-F238E27FC236}">
                <a16:creationId xmlns:a16="http://schemas.microsoft.com/office/drawing/2014/main" id="{360E7345-A680-4BCE-BEF6-67F5AC817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5259" l="3750" r="94688">
                        <a14:foregroundMark x1="12812" y1="30519" x2="6250" y2="40593"/>
                        <a14:foregroundMark x1="6250" y1="40593" x2="3750" y2="41481"/>
                        <a14:foregroundMark x1="41250" y1="13037" x2="53750" y2="9926"/>
                        <a14:foregroundMark x1="40313" y1="5926" x2="44219" y2="9185"/>
                        <a14:foregroundMark x1="87813" y1="13778" x2="94688" y2="9926"/>
                        <a14:foregroundMark x1="86719" y1="4000" x2="86719" y2="6370"/>
                        <a14:foregroundMark x1="13750" y1="76593" x2="35000" y2="71111"/>
                        <a14:foregroundMark x1="47500" y1="95259" x2="50000" y2="90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79139" y="2001452"/>
            <a:ext cx="1779282" cy="187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D0116-8C0D-4752-BF00-955C7BF3101E}"/>
              </a:ext>
            </a:extLst>
          </p:cNvPr>
          <p:cNvSpPr txBox="1"/>
          <p:nvPr/>
        </p:nvSpPr>
        <p:spPr>
          <a:xfrm>
            <a:off x="1826895" y="1695460"/>
            <a:ext cx="8538210" cy="3976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멸치 탈출을 갈망하는 </a:t>
            </a:r>
            <a:endParaRPr lang="en-US" altLang="ko-KR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작심삼일 </a:t>
            </a:r>
            <a:r>
              <a:rPr lang="ko-KR" altLang="en-US" sz="4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헬린이들을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위하여</a:t>
            </a:r>
            <a:endParaRPr lang="en-US" altLang="ko-KR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코칭 트레이너를 통해 운동해보세요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AI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모델링을 통해 운동 초보자라도 정확한 자세로 운동할 수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운동습관이 만들어지지 않았더라도 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AI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코칭 트레이너와 함께하면 할 수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단순히 혼자 운동하는 것이 아니라 친구들과 함께 경쟁하며 재미있게 운동할 수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70494-7C2F-47B4-B067-63DF30024B7C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목적</a:t>
            </a:r>
          </a:p>
        </p:txBody>
      </p:sp>
    </p:spTree>
    <p:extLst>
      <p:ext uri="{BB962C8B-B14F-4D97-AF65-F5344CB8AC3E}">
        <p14:creationId xmlns:p14="http://schemas.microsoft.com/office/powerpoint/2010/main" val="2558884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22095BF-B07A-4F8A-86E9-851B3E2A1A6D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기대효과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E047CF-31BB-4E60-A36C-00F8162DF651}"/>
              </a:ext>
            </a:extLst>
          </p:cNvPr>
          <p:cNvSpPr txBox="1"/>
          <p:nvPr/>
        </p:nvSpPr>
        <p:spPr>
          <a:xfrm>
            <a:off x="1977390" y="1767006"/>
            <a:ext cx="82372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건강하고 재미있게 운동하기</a:t>
            </a:r>
            <a:endParaRPr lang="en-US" altLang="ko-KR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운동 중 부상 방지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&amp;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운동 습관 키우기</a:t>
            </a: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운동에 관심이 많아 헬스를 시작했지만 어떻게 자세를 잡아야 하는지 모르는 사용자들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유튜브 등 영상을 통해 스스로 홈 트레이닝을 해보려는 사용자들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정확한 자세 측정과 재미있는 경쟁구도로 건강하고 재미있게 운동해보세요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0D1C2B-F97E-4A74-B675-7603EB16C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018" y="5306436"/>
            <a:ext cx="2722563" cy="126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8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AF331-1327-4E7E-BBCA-121312BA96A6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특징 장점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4000D-4ADC-4C4E-8F9C-090B50C3E09C}"/>
              </a:ext>
            </a:extLst>
          </p:cNvPr>
          <p:cNvSpPr txBox="1"/>
          <p:nvPr/>
        </p:nvSpPr>
        <p:spPr>
          <a:xfrm>
            <a:off x="2054086" y="2252267"/>
            <a:ext cx="8083828" cy="308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회원님의 선택은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?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내 캐릭터 근육 성장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vs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친구 근육 뺏기</a:t>
            </a:r>
            <a:endParaRPr lang="en-US" altLang="ko-KR" sz="105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운동을 하고 얻어지는 쿠폰을 이용하여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나만의 캐릭터 근육 성장을 하거나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친구의 근육을 빼앗을 수도 있어요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1F95D9-C9AB-49FB-8749-D1EE1313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84" y="1718867"/>
            <a:ext cx="1066800" cy="1066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014DFE-FAC9-4D46-9655-74BACCB47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76893" y="1661717"/>
            <a:ext cx="1181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46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B7CF-0B8E-4FD7-85EA-DB31CA9A6050}"/>
              </a:ext>
            </a:extLst>
          </p:cNvPr>
          <p:cNvSpPr txBox="1"/>
          <p:nvPr/>
        </p:nvSpPr>
        <p:spPr>
          <a:xfrm>
            <a:off x="2054086" y="2252267"/>
            <a:ext cx="8083828" cy="266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언제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어디서나 간편하게</a:t>
            </a:r>
            <a:endParaRPr lang="en-US" altLang="ko-KR" sz="4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스마트폰만 있으면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 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트레이너 항시 대기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!!</a:t>
            </a:r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장소에 제약 받지 않고 스마트폰과 운동의지만 있다면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어디서든 간편하게 운동 할 수 있습니다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A944E-0705-4F32-A6C6-58599375C60A}"/>
              </a:ext>
            </a:extLst>
          </p:cNvPr>
          <p:cNvSpPr txBox="1"/>
          <p:nvPr/>
        </p:nvSpPr>
        <p:spPr>
          <a:xfrm>
            <a:off x="421988" y="618634"/>
            <a:ext cx="32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특징 장점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F8D0F4A-5A45-4C07-AFF4-4DB20849C1AD}"/>
              </a:ext>
            </a:extLst>
          </p:cNvPr>
          <p:cNvGrpSpPr/>
          <p:nvPr/>
        </p:nvGrpSpPr>
        <p:grpSpPr>
          <a:xfrm>
            <a:off x="421988" y="2992876"/>
            <a:ext cx="2753817" cy="2668487"/>
            <a:chOff x="932367" y="3240157"/>
            <a:chExt cx="2243438" cy="228205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A8B31A04-460B-47C0-8C4A-FF81A3CEF0D0}"/>
                </a:ext>
              </a:extLst>
            </p:cNvPr>
            <p:cNvGrpSpPr/>
            <p:nvPr/>
          </p:nvGrpSpPr>
          <p:grpSpPr>
            <a:xfrm>
              <a:off x="932367" y="3240157"/>
              <a:ext cx="2243438" cy="2282058"/>
              <a:chOff x="932367" y="3240157"/>
              <a:chExt cx="2243438" cy="2282058"/>
            </a:xfrm>
          </p:grpSpPr>
          <p:pic>
            <p:nvPicPr>
              <p:cNvPr id="5" name="Picture 10" descr="스마트폰, 핸드폰, 스마트폰그림, 손, 핸드폰누끼, 사진,이미지,일러스트,캘리그라피 - pepper83작가">
                <a:extLst>
                  <a:ext uri="{FF2B5EF4-FFF2-40B4-BE49-F238E27FC236}">
                    <a16:creationId xmlns:a16="http://schemas.microsoft.com/office/drawing/2014/main" id="{950446E1-A566-43CD-8AEA-6228020A20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32367" y="3240157"/>
                <a:ext cx="2243438" cy="22820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5F52DC8-F8AE-42B9-A936-CFE44FB9E288}"/>
                  </a:ext>
                </a:extLst>
              </p:cNvPr>
              <p:cNvSpPr txBox="1"/>
              <p:nvPr/>
            </p:nvSpPr>
            <p:spPr>
              <a:xfrm>
                <a:off x="1753014" y="3586510"/>
                <a:ext cx="413924" cy="278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스쿼트</a:t>
                </a:r>
                <a:endParaRPr lang="en-US" altLang="ko-KR" sz="7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진행중</a:t>
                </a:r>
                <a:r>
                  <a:rPr lang="en-US" altLang="ko-KR" sz="600" dirty="0">
                    <a:latin typeface="나눔스퀘어라운드 ExtraBold" panose="020B0600000101010101" pitchFamily="50" charset="-127"/>
                    <a:ea typeface="나눔스퀘어라운드 ExtraBold" panose="020B0600000101010101" pitchFamily="50" charset="-127"/>
                  </a:rPr>
                  <a:t>..</a:t>
                </a:r>
                <a:endParaRPr lang="ko-KR" altLang="en-US" sz="6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4DE602-5636-4AC1-990D-7B8966BD6001}"/>
                  </a:ext>
                </a:extLst>
              </p:cNvPr>
              <p:cNvSpPr txBox="1"/>
              <p:nvPr/>
            </p:nvSpPr>
            <p:spPr>
              <a:xfrm>
                <a:off x="2166938" y="3586510"/>
                <a:ext cx="413924" cy="250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1 </a:t>
                </a:r>
                <a:r>
                  <a:rPr lang="ko-KR" altLang="en-US" sz="6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세트</a:t>
                </a:r>
                <a:endParaRPr lang="en-US" altLang="ko-KR" sz="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  <a:p>
                <a:pPr algn="r"/>
                <a:r>
                  <a:rPr lang="en-US" altLang="ko-KR" sz="7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3</a:t>
                </a:r>
                <a:r>
                  <a:rPr lang="ko-KR" altLang="en-US" sz="700" dirty="0">
                    <a:latin typeface="나눔스퀘어라운드 Bold" panose="020B0600000101010101" pitchFamily="50" charset="-127"/>
                    <a:ea typeface="나눔스퀘어라운드 Bold" panose="020B0600000101010101" pitchFamily="50" charset="-127"/>
                  </a:rPr>
                  <a:t>회</a:t>
                </a:r>
                <a:endParaRPr lang="ko-KR" altLang="en-US" sz="600" dirty="0"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</p:grpSp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C5336ED1-D897-4DA6-9241-7D2E28781B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750" y="4095578"/>
              <a:ext cx="568498" cy="82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633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B7CF-0B8E-4FD7-85EA-DB31CA9A6050}"/>
              </a:ext>
            </a:extLst>
          </p:cNvPr>
          <p:cNvSpPr txBox="1"/>
          <p:nvPr/>
        </p:nvSpPr>
        <p:spPr>
          <a:xfrm>
            <a:off x="2054086" y="2252267"/>
            <a:ext cx="8083828" cy="308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 err="1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근손실</a:t>
            </a:r>
            <a:r>
              <a:rPr lang="ko-KR" altLang="en-US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누가 챙겨</a:t>
            </a:r>
            <a:r>
              <a:rPr lang="en-US" altLang="ko-KR" sz="4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~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꾸준한 습관 만들기를 위해 </a:t>
            </a:r>
            <a:r>
              <a:rPr lang="en-US" altLang="ko-KR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AI</a:t>
            </a:r>
            <a:r>
              <a:rPr lang="ko-KR" altLang="en-US" sz="2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트레이너 등장</a:t>
            </a:r>
            <a:endParaRPr lang="en-US" altLang="ko-KR" sz="2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endParaRPr lang="en-US" altLang="ko-KR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자꾸만 잊어버리는 운동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걱정 마세요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친구에게 근육을 뺏겨도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운동을 한지 오래되어도</a:t>
            </a:r>
            <a:endParaRPr lang="en-US" altLang="ko-KR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옆에서 알려드립니다</a:t>
            </a:r>
            <a:r>
              <a:rPr lang="en-US" altLang="ko-KR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A944E-0705-4F32-A6C6-58599375C60A}"/>
              </a:ext>
            </a:extLst>
          </p:cNvPr>
          <p:cNvSpPr txBox="1"/>
          <p:nvPr/>
        </p:nvSpPr>
        <p:spPr>
          <a:xfrm>
            <a:off x="421988" y="618634"/>
            <a:ext cx="3264196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ko-KR" altLang="en-US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서비스 특징 장점 </a:t>
            </a:r>
            <a:r>
              <a:rPr lang="en-US" altLang="ko-KR" b="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endParaRPr lang="ko-KR" altLang="en-US" b="1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6150F2-A924-48BC-9606-E098419C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1" y="3935896"/>
            <a:ext cx="2164521" cy="29221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9E53623-3CD7-4C0E-A86F-B6AF0301D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15300">
            <a:off x="7504666" y="1442234"/>
            <a:ext cx="833827" cy="8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74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2223</Words>
  <Application>Microsoft Office PowerPoint</Application>
  <PresentationFormat>와이드스크린</PresentationFormat>
  <Paragraphs>1794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나눔스퀘어 Bold</vt:lpstr>
      <vt:lpstr>나눔스퀘어 Light</vt:lpstr>
      <vt:lpstr>나눔스퀘어라운드 Bold</vt:lpstr>
      <vt:lpstr>나눔스퀘어라운드 ExtraBold</vt:lpstr>
      <vt:lpstr>맑은 고딕</vt:lpstr>
      <vt:lpstr>Arial</vt:lpstr>
      <vt:lpstr>Georgia</vt:lpstr>
      <vt:lpstr>Office 테마</vt:lpstr>
      <vt:lpstr>PowerPoint 프레젠테이션</vt:lpstr>
      <vt:lpstr>목차</vt:lpstr>
      <vt:lpstr>1. 프로젝트 개요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서비스 기획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사용 기술</vt:lpstr>
      <vt:lpstr>사용 기술</vt:lpstr>
      <vt:lpstr>OpenPose</vt:lpstr>
      <vt:lpstr>Detectron</vt:lpstr>
      <vt:lpstr>PoseNet</vt:lpstr>
      <vt:lpstr>MediaPipe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홈 보이</dc:creator>
  <cp:lastModifiedBy>홈 보이</cp:lastModifiedBy>
  <cp:revision>9</cp:revision>
  <dcterms:created xsi:type="dcterms:W3CDTF">2023-01-06T10:34:39Z</dcterms:created>
  <dcterms:modified xsi:type="dcterms:W3CDTF">2023-01-08T09:53:05Z</dcterms:modified>
</cp:coreProperties>
</file>